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161" d="100"/>
          <a:sy n="161" d="100"/>
        </p:scale>
        <p:origin x="15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600015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30691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54252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4139506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A48BD9A-A803-42A6-96D4-1786FD6D08FC}" type="datetimeFigureOut">
              <a:rPr lang="en-US" smtClean="0"/>
              <a:t>10/31/2020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4987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A48BD9A-A803-42A6-96D4-1786FD6D08FC}" type="datetimeFigureOut">
              <a:rPr lang="en-US" smtClean="0"/>
              <a:t>10/31/2020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720311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48BD9A-A803-42A6-96D4-1786FD6D08FC}" type="datetimeFigureOut">
              <a:rPr lang="en-US" smtClean="0"/>
              <a:t>10/31/2020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309142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86819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A48BD9A-A803-42A6-96D4-1786FD6D08FC}" type="datetimeFigureOut">
              <a:rPr lang="en-US" smtClean="0"/>
              <a:t>10/31/2020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359478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1176201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A48BD9A-A803-42A6-96D4-1786FD6D08FC}" type="datetimeFigureOut">
              <a:rPr lang="en-US" smtClean="0"/>
              <a:t>10/31/2020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EED62B-4B97-491A-A49E-A6750F7200E9}" type="slidenum">
              <a:rPr lang="en-US" smtClean="0"/>
              <a:t>‹#›</a:t>
            </a:fld>
            <a:endParaRPr lang="en-US"/>
          </a:p>
        </p:txBody>
      </p:sp>
    </p:spTree>
    <p:extLst>
      <p:ext uri="{BB962C8B-B14F-4D97-AF65-F5344CB8AC3E}">
        <p14:creationId xmlns:p14="http://schemas.microsoft.com/office/powerpoint/2010/main" val="2615008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48BD9A-A803-42A6-96D4-1786FD6D08FC}" type="datetimeFigureOut">
              <a:rPr lang="en-US" smtClean="0"/>
              <a:t>10/31/2020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EED62B-4B97-491A-A49E-A6750F7200E9}" type="slidenum">
              <a:rPr lang="en-US" smtClean="0"/>
              <a:t>‹#›</a:t>
            </a:fld>
            <a:endParaRPr lang="en-US"/>
          </a:p>
        </p:txBody>
      </p:sp>
    </p:spTree>
    <p:extLst>
      <p:ext uri="{BB962C8B-B14F-4D97-AF65-F5344CB8AC3E}">
        <p14:creationId xmlns:p14="http://schemas.microsoft.com/office/powerpoint/2010/main" val="409094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PHIL 1290</a:t>
            </a:r>
          </a:p>
        </p:txBody>
      </p:sp>
      <p:sp>
        <p:nvSpPr>
          <p:cNvPr id="3" name="Subtitle 2"/>
          <p:cNvSpPr>
            <a:spLocks noGrp="1"/>
          </p:cNvSpPr>
          <p:nvPr>
            <p:ph type="subTitle" idx="1"/>
          </p:nvPr>
        </p:nvSpPr>
        <p:spPr/>
        <p:txBody>
          <a:bodyPr/>
          <a:lstStyle/>
          <a:p>
            <a:r>
              <a:rPr lang="en-US" dirty="0"/>
              <a:t>CHAPTER 5 of </a:t>
            </a:r>
            <a:r>
              <a:rPr lang="en-US" u="sng" dirty="0"/>
              <a:t>Critical Thinking</a:t>
            </a:r>
            <a:r>
              <a:rPr lang="en-US" dirty="0"/>
              <a:t> by Andrew Lawless</a:t>
            </a:r>
          </a:p>
          <a:p>
            <a:r>
              <a:rPr lang="en-US" dirty="0"/>
              <a:t>“Sentential Logic”</a:t>
            </a:r>
          </a:p>
          <a:p>
            <a:endParaRPr lang="en-US" dirty="0"/>
          </a:p>
        </p:txBody>
      </p:sp>
    </p:spTree>
    <p:extLst>
      <p:ext uri="{BB962C8B-B14F-4D97-AF65-F5344CB8AC3E}">
        <p14:creationId xmlns:p14="http://schemas.microsoft.com/office/powerpoint/2010/main" val="3822531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Sentential Logic</a:t>
            </a:r>
          </a:p>
        </p:txBody>
      </p:sp>
      <p:sp>
        <p:nvSpPr>
          <p:cNvPr id="3" name="Content Placeholder 2"/>
          <p:cNvSpPr>
            <a:spLocks noGrp="1"/>
          </p:cNvSpPr>
          <p:nvPr>
            <p:ph idx="1"/>
          </p:nvPr>
        </p:nvSpPr>
        <p:spPr/>
        <p:txBody>
          <a:bodyPr/>
          <a:lstStyle/>
          <a:p>
            <a:r>
              <a:rPr lang="en-US" dirty="0"/>
              <a:t>Sentences (premises and conclusions) are the basic units of sentential logic.</a:t>
            </a:r>
          </a:p>
          <a:p>
            <a:r>
              <a:rPr lang="en-US" dirty="0"/>
              <a:t>These sentences are either true or false.</a:t>
            </a:r>
          </a:p>
          <a:p>
            <a:r>
              <a:rPr lang="en-US" dirty="0"/>
              <a:t>These sentences have truth values.</a:t>
            </a:r>
          </a:p>
          <a:p>
            <a:r>
              <a:rPr lang="en-US" dirty="0"/>
              <a:t>Not all sentences have truth values – e.g. questions, commands, and exclamations.</a:t>
            </a:r>
          </a:p>
        </p:txBody>
      </p:sp>
    </p:spTree>
    <p:extLst>
      <p:ext uri="{BB962C8B-B14F-4D97-AF65-F5344CB8AC3E}">
        <p14:creationId xmlns:p14="http://schemas.microsoft.com/office/powerpoint/2010/main" val="21083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the Laws of Thought</a:t>
            </a:r>
          </a:p>
        </p:txBody>
      </p:sp>
      <p:sp>
        <p:nvSpPr>
          <p:cNvPr id="3" name="Content Placeholder 2"/>
          <p:cNvSpPr>
            <a:spLocks noGrp="1"/>
          </p:cNvSpPr>
          <p:nvPr>
            <p:ph idx="1"/>
          </p:nvPr>
        </p:nvSpPr>
        <p:spPr/>
        <p:txBody>
          <a:bodyPr>
            <a:normAutofit/>
          </a:bodyPr>
          <a:lstStyle/>
          <a:p>
            <a:r>
              <a:rPr lang="en-US" dirty="0"/>
              <a:t>The law of identity entails that every sentence in an argument has to be identified by its truth value.</a:t>
            </a:r>
          </a:p>
          <a:p>
            <a:r>
              <a:rPr lang="en-US" dirty="0"/>
              <a:t>The law of the excluded middle requires that all sentences in an argument are either true or false.</a:t>
            </a:r>
          </a:p>
          <a:p>
            <a:r>
              <a:rPr lang="en-US" dirty="0"/>
              <a:t>The law of non-contradiction stipulates that no sentence in an argument can be simultaneously true </a:t>
            </a:r>
            <a:r>
              <a:rPr lang="en-US"/>
              <a:t>and false.</a:t>
            </a:r>
            <a:endParaRPr lang="en-US" dirty="0"/>
          </a:p>
          <a:p>
            <a:endParaRPr lang="en-US" dirty="0"/>
          </a:p>
        </p:txBody>
      </p:sp>
    </p:spTree>
    <p:extLst>
      <p:ext uri="{BB962C8B-B14F-4D97-AF65-F5344CB8AC3E}">
        <p14:creationId xmlns:p14="http://schemas.microsoft.com/office/powerpoint/2010/main" val="988374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Empirical and Normative Claims</a:t>
            </a:r>
          </a:p>
        </p:txBody>
      </p:sp>
      <p:sp>
        <p:nvSpPr>
          <p:cNvPr id="3" name="Content Placeholder 2"/>
          <p:cNvSpPr>
            <a:spLocks noGrp="1"/>
          </p:cNvSpPr>
          <p:nvPr>
            <p:ph idx="1"/>
          </p:nvPr>
        </p:nvSpPr>
        <p:spPr/>
        <p:txBody>
          <a:bodyPr/>
          <a:lstStyle/>
          <a:p>
            <a:r>
              <a:rPr lang="en-US" dirty="0"/>
              <a:t>An empirical claim is one that can be verified by sensory experience.</a:t>
            </a:r>
          </a:p>
          <a:p>
            <a:r>
              <a:rPr lang="en-US" dirty="0"/>
              <a:t>A normative claim expresses an opinion about how things ought to be, or sets a standard of </a:t>
            </a:r>
            <a:r>
              <a:rPr lang="en-US" dirty="0" err="1"/>
              <a:t>behaviour</a:t>
            </a:r>
            <a:r>
              <a:rPr lang="en-US" dirty="0"/>
              <a:t> or achievement that people are supposed to meet.</a:t>
            </a:r>
          </a:p>
          <a:p>
            <a:r>
              <a:rPr lang="en-US" dirty="0"/>
              <a:t>An argument can contain </a:t>
            </a:r>
            <a:r>
              <a:rPr lang="en-US"/>
              <a:t>any empirical </a:t>
            </a:r>
            <a:r>
              <a:rPr lang="en-US" dirty="0"/>
              <a:t>claim or normative sentence that is not paradoxical.</a:t>
            </a:r>
          </a:p>
        </p:txBody>
      </p:sp>
    </p:spTree>
    <p:extLst>
      <p:ext uri="{BB962C8B-B14F-4D97-AF65-F5344CB8AC3E}">
        <p14:creationId xmlns:p14="http://schemas.microsoft.com/office/powerpoint/2010/main" val="3678243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System of Sentential Logic</a:t>
            </a:r>
          </a:p>
        </p:txBody>
      </p:sp>
      <p:sp>
        <p:nvSpPr>
          <p:cNvPr id="3" name="Content Placeholder 2"/>
          <p:cNvSpPr>
            <a:spLocks noGrp="1"/>
          </p:cNvSpPr>
          <p:nvPr>
            <p:ph idx="1"/>
          </p:nvPr>
        </p:nvSpPr>
        <p:spPr/>
        <p:txBody>
          <a:bodyPr/>
          <a:lstStyle/>
          <a:p>
            <a:r>
              <a:rPr lang="en-US" dirty="0"/>
              <a:t>A simple sentence is an empirical or normative sentence composed of a single subject and a single predicate.</a:t>
            </a:r>
          </a:p>
          <a:p>
            <a:r>
              <a:rPr lang="en-US" dirty="0"/>
              <a:t>A compound sentence consists of two simple sentences connected by a logical constant.</a:t>
            </a:r>
          </a:p>
          <a:p>
            <a:r>
              <a:rPr lang="en-US" dirty="0"/>
              <a:t>A logical constant is a term that links simple sentences together to make compound sentences.</a:t>
            </a:r>
          </a:p>
        </p:txBody>
      </p:sp>
    </p:spTree>
    <p:extLst>
      <p:ext uri="{BB962C8B-B14F-4D97-AF65-F5344CB8AC3E}">
        <p14:creationId xmlns:p14="http://schemas.microsoft.com/office/powerpoint/2010/main" val="3676165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System of Sentential Logic</a:t>
            </a:r>
          </a:p>
        </p:txBody>
      </p:sp>
      <p:sp>
        <p:nvSpPr>
          <p:cNvPr id="3" name="Content Placeholder 2"/>
          <p:cNvSpPr>
            <a:spLocks noGrp="1"/>
          </p:cNvSpPr>
          <p:nvPr>
            <p:ph idx="1"/>
          </p:nvPr>
        </p:nvSpPr>
        <p:spPr/>
        <p:txBody>
          <a:bodyPr/>
          <a:lstStyle/>
          <a:p>
            <a:r>
              <a:rPr lang="en-US" dirty="0"/>
              <a:t>A variable is a letter that signifies a simple sentence.</a:t>
            </a:r>
          </a:p>
          <a:p>
            <a:r>
              <a:rPr lang="en-US" dirty="0"/>
              <a:t>To symbolize an argument is to substitute variables for the individual simple sentences and symbols for the logical constants.</a:t>
            </a:r>
          </a:p>
        </p:txBody>
      </p:sp>
    </p:spTree>
    <p:extLst>
      <p:ext uri="{BB962C8B-B14F-4D97-AF65-F5344CB8AC3E}">
        <p14:creationId xmlns:p14="http://schemas.microsoft.com/office/powerpoint/2010/main" val="1377098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Logical Constants</a:t>
            </a:r>
          </a:p>
        </p:txBody>
      </p:sp>
      <p:sp>
        <p:nvSpPr>
          <p:cNvPr id="3" name="Content Placeholder 2"/>
          <p:cNvSpPr>
            <a:spLocks noGrp="1"/>
          </p:cNvSpPr>
          <p:nvPr>
            <p:ph idx="1"/>
          </p:nvPr>
        </p:nvSpPr>
        <p:spPr/>
        <p:txBody>
          <a:bodyPr/>
          <a:lstStyle/>
          <a:p>
            <a:r>
              <a:rPr lang="en-US" b="1" dirty="0"/>
              <a:t>Conjunction </a:t>
            </a:r>
            <a:r>
              <a:rPr lang="en-US" dirty="0"/>
              <a:t>= and = &amp;</a:t>
            </a:r>
          </a:p>
          <a:p>
            <a:r>
              <a:rPr lang="en-US" b="1" dirty="0"/>
              <a:t>Disjunction</a:t>
            </a:r>
            <a:r>
              <a:rPr lang="en-US" dirty="0"/>
              <a:t> = either…or = v or </a:t>
            </a:r>
            <a:r>
              <a:rPr lang="en-US" u="sng" dirty="0"/>
              <a:t>v</a:t>
            </a:r>
            <a:r>
              <a:rPr lang="en-US" dirty="0"/>
              <a:t>  </a:t>
            </a:r>
          </a:p>
          <a:p>
            <a:pPr marL="0" indent="0">
              <a:buNone/>
            </a:pPr>
            <a:r>
              <a:rPr lang="en-US" b="1" dirty="0"/>
              <a:t>Inclusive disjunction </a:t>
            </a:r>
            <a:r>
              <a:rPr lang="en-US" dirty="0"/>
              <a:t>= v </a:t>
            </a:r>
          </a:p>
          <a:p>
            <a:pPr marL="0" indent="0">
              <a:buNone/>
            </a:pPr>
            <a:r>
              <a:rPr lang="en-US" b="1" dirty="0"/>
              <a:t>Exclusive disjunction </a:t>
            </a:r>
            <a:r>
              <a:rPr lang="en-US" dirty="0"/>
              <a:t>= </a:t>
            </a:r>
            <a:r>
              <a:rPr lang="en-US" u="sng" dirty="0"/>
              <a:t>v </a:t>
            </a:r>
            <a:r>
              <a:rPr lang="en-US" dirty="0"/>
              <a:t> </a:t>
            </a:r>
          </a:p>
          <a:p>
            <a:pPr marL="0" indent="0">
              <a:buNone/>
            </a:pPr>
            <a:r>
              <a:rPr lang="en-US" dirty="0"/>
              <a:t>Treat all disjunctions as inclusive unless doing so entails a violation of the law of non-contradiction.</a:t>
            </a:r>
          </a:p>
        </p:txBody>
      </p:sp>
    </p:spTree>
    <p:extLst>
      <p:ext uri="{BB962C8B-B14F-4D97-AF65-F5344CB8AC3E}">
        <p14:creationId xmlns:p14="http://schemas.microsoft.com/office/powerpoint/2010/main" val="34758761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Logical Constants</a:t>
            </a:r>
          </a:p>
        </p:txBody>
      </p:sp>
      <p:sp>
        <p:nvSpPr>
          <p:cNvPr id="3" name="Content Placeholder 2"/>
          <p:cNvSpPr>
            <a:spLocks noGrp="1"/>
          </p:cNvSpPr>
          <p:nvPr>
            <p:ph idx="1"/>
          </p:nvPr>
        </p:nvSpPr>
        <p:spPr/>
        <p:txBody>
          <a:bodyPr/>
          <a:lstStyle/>
          <a:p>
            <a:r>
              <a:rPr lang="en-US" b="1" dirty="0"/>
              <a:t>Hypothetical</a:t>
            </a:r>
            <a:r>
              <a:rPr lang="en-US" dirty="0"/>
              <a:t> = if…then = -&gt;</a:t>
            </a:r>
          </a:p>
          <a:p>
            <a:r>
              <a:rPr lang="en-US" b="1" dirty="0" err="1"/>
              <a:t>Biconditional</a:t>
            </a:r>
            <a:r>
              <a:rPr lang="en-US" dirty="0"/>
              <a:t> = if and only if… = &lt;-&gt;</a:t>
            </a:r>
          </a:p>
          <a:p>
            <a:r>
              <a:rPr lang="en-US" b="1" dirty="0"/>
              <a:t>Negation</a:t>
            </a:r>
            <a:r>
              <a:rPr lang="en-US" dirty="0"/>
              <a:t> = not = ~</a:t>
            </a:r>
          </a:p>
          <a:p>
            <a:endParaRPr lang="en-US" dirty="0"/>
          </a:p>
          <a:p>
            <a:r>
              <a:rPr lang="en-US" dirty="0"/>
              <a:t>Review the concise tables (5.1, 5.2, 5.3, and 5.4) on pp. 153 – 154, and p. 160 of our text.</a:t>
            </a:r>
          </a:p>
        </p:txBody>
      </p:sp>
    </p:spTree>
    <p:extLst>
      <p:ext uri="{BB962C8B-B14F-4D97-AF65-F5344CB8AC3E}">
        <p14:creationId xmlns:p14="http://schemas.microsoft.com/office/powerpoint/2010/main" val="1285747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Syllogisms</a:t>
            </a:r>
          </a:p>
        </p:txBody>
      </p:sp>
      <p:sp>
        <p:nvSpPr>
          <p:cNvPr id="3" name="Content Placeholder 2"/>
          <p:cNvSpPr>
            <a:spLocks noGrp="1"/>
          </p:cNvSpPr>
          <p:nvPr>
            <p:ph idx="1"/>
          </p:nvPr>
        </p:nvSpPr>
        <p:spPr/>
        <p:txBody>
          <a:bodyPr>
            <a:normAutofit/>
          </a:bodyPr>
          <a:lstStyle/>
          <a:p>
            <a:r>
              <a:rPr lang="en-US" dirty="0"/>
              <a:t>A syllogism is a deductive argument that has two premises and a conclusion.</a:t>
            </a:r>
          </a:p>
          <a:p>
            <a:r>
              <a:rPr lang="en-US" dirty="0"/>
              <a:t>{[(P1) &amp; (P2)] -&gt; (C)}</a:t>
            </a:r>
          </a:p>
          <a:p>
            <a:r>
              <a:rPr lang="en-US" dirty="0"/>
              <a:t>The rule of validity: If P1 and P2 are both true then necessarily so is C.</a:t>
            </a:r>
          </a:p>
          <a:p>
            <a:r>
              <a:rPr lang="en-US" dirty="0"/>
              <a:t>A mixed syllogism consists of two premises, one of which is a compound sentence  and one of which is a simple sentence. The conclusion is also a simple sentence.</a:t>
            </a:r>
          </a:p>
        </p:txBody>
      </p:sp>
    </p:spTree>
    <p:extLst>
      <p:ext uri="{BB962C8B-B14F-4D97-AF65-F5344CB8AC3E}">
        <p14:creationId xmlns:p14="http://schemas.microsoft.com/office/powerpoint/2010/main" val="3567573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Syllogisms</a:t>
            </a:r>
          </a:p>
        </p:txBody>
      </p:sp>
      <p:sp>
        <p:nvSpPr>
          <p:cNvPr id="3" name="Content Placeholder 2"/>
          <p:cNvSpPr>
            <a:spLocks noGrp="1"/>
          </p:cNvSpPr>
          <p:nvPr>
            <p:ph idx="1"/>
          </p:nvPr>
        </p:nvSpPr>
        <p:spPr/>
        <p:txBody>
          <a:bodyPr>
            <a:normAutofit/>
          </a:bodyPr>
          <a:lstStyle/>
          <a:p>
            <a:r>
              <a:rPr lang="en-US" dirty="0"/>
              <a:t>A mixed hypothetical syllogism is a mixed syllogism in which the compound premise is a hypothetical sentence. </a:t>
            </a:r>
          </a:p>
          <a:p>
            <a:r>
              <a:rPr lang="en-US" dirty="0"/>
              <a:t>Our text points to two standard types of mixed hypothetical syllogisms: </a:t>
            </a:r>
            <a:r>
              <a:rPr lang="en-US" i="1" dirty="0"/>
              <a:t>modus ponens</a:t>
            </a:r>
            <a:r>
              <a:rPr lang="en-US" dirty="0"/>
              <a:t> (MP) and </a:t>
            </a:r>
            <a:r>
              <a:rPr lang="en-US" i="1" dirty="0"/>
              <a:t>modus </a:t>
            </a:r>
            <a:r>
              <a:rPr lang="en-US" i="1" dirty="0" err="1"/>
              <a:t>tollens</a:t>
            </a:r>
            <a:r>
              <a:rPr lang="en-US" i="1" dirty="0"/>
              <a:t> </a:t>
            </a:r>
            <a:r>
              <a:rPr lang="en-US" dirty="0"/>
              <a:t>(MT). Also note invalid forms (i.e. formal fallacies) called “Affirming the Consequent “ and “Denying the Antecedent.”</a:t>
            </a:r>
            <a:r>
              <a:rPr lang="en-US" i="1" dirty="0"/>
              <a:t> </a:t>
            </a:r>
            <a:endParaRPr lang="en-US" dirty="0"/>
          </a:p>
        </p:txBody>
      </p:sp>
    </p:spTree>
    <p:extLst>
      <p:ext uri="{BB962C8B-B14F-4D97-AF65-F5344CB8AC3E}">
        <p14:creationId xmlns:p14="http://schemas.microsoft.com/office/powerpoint/2010/main" val="3648827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Syllogisms</a:t>
            </a:r>
          </a:p>
        </p:txBody>
      </p:sp>
      <p:sp>
        <p:nvSpPr>
          <p:cNvPr id="3" name="Content Placeholder 2"/>
          <p:cNvSpPr>
            <a:spLocks noGrp="1"/>
          </p:cNvSpPr>
          <p:nvPr>
            <p:ph idx="1"/>
          </p:nvPr>
        </p:nvSpPr>
        <p:spPr/>
        <p:txBody>
          <a:bodyPr>
            <a:normAutofit/>
          </a:bodyPr>
          <a:lstStyle/>
          <a:p>
            <a:r>
              <a:rPr lang="en-US" dirty="0"/>
              <a:t>Also note the two other types of syllogism that our text indicates to be very common: Disjunctive Syllogism (DS), and Chain Syllogism (CS).</a:t>
            </a:r>
          </a:p>
          <a:p>
            <a:r>
              <a:rPr lang="en-US" dirty="0"/>
              <a:t>Our text author notes that a pure syllogism is a two premise argument in which the premises and conclusion are compound sentences. As such, you should be aware that it is possible for syllogisms to be constructed using other logical constants. Arguments can also be longer and more complicated than the basic syllogisms.</a:t>
            </a:r>
          </a:p>
        </p:txBody>
      </p:sp>
    </p:spTree>
    <p:extLst>
      <p:ext uri="{BB962C8B-B14F-4D97-AF65-F5344CB8AC3E}">
        <p14:creationId xmlns:p14="http://schemas.microsoft.com/office/powerpoint/2010/main" val="1795765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lstStyle/>
          <a:p>
            <a:r>
              <a:rPr lang="en-US" dirty="0"/>
              <a:t>Spend some extra time reviewing sections IV and V of this chapter. </a:t>
            </a:r>
          </a:p>
          <a:p>
            <a:r>
              <a:rPr lang="en-US" dirty="0"/>
              <a:t>We’ll work on some of the problems from exercise 5.4 and 5.5 in class.</a:t>
            </a:r>
          </a:p>
        </p:txBody>
      </p:sp>
    </p:spTree>
    <p:extLst>
      <p:ext uri="{BB962C8B-B14F-4D97-AF65-F5344CB8AC3E}">
        <p14:creationId xmlns:p14="http://schemas.microsoft.com/office/powerpoint/2010/main" val="2058861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TotalTime>
  <Words>626</Words>
  <Application>Microsoft Office PowerPoint</Application>
  <PresentationFormat>宽屏</PresentationFormat>
  <Paragraphs>49</Paragraphs>
  <Slides>12</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12</vt:i4>
      </vt:variant>
    </vt:vector>
  </HeadingPairs>
  <TitlesOfParts>
    <vt:vector size="16" baseType="lpstr">
      <vt:lpstr>Arial</vt:lpstr>
      <vt:lpstr>Calibri</vt:lpstr>
      <vt:lpstr>Calibri Light</vt:lpstr>
      <vt:lpstr>Office Theme</vt:lpstr>
      <vt:lpstr>PHIL 1290</vt:lpstr>
      <vt:lpstr>Sentential Logic</vt:lpstr>
      <vt:lpstr>Applying the Laws of Thought</vt:lpstr>
      <vt:lpstr>Empirical and Normative Claims</vt:lpstr>
      <vt:lpstr>Our System of Sentential Logic</vt:lpstr>
      <vt:lpstr>Our System of Sentential Logic</vt:lpstr>
      <vt:lpstr>The Logical Constants</vt:lpstr>
      <vt:lpstr>The Logical Constants</vt:lpstr>
      <vt:lpstr>Syllogisms</vt:lpstr>
      <vt:lpstr>Syllogisms</vt:lpstr>
      <vt:lpstr>Syllogisms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PHIL 1290</dc:title>
  <dc:creator>walsh</dc:creator>
  <cp:lastModifiedBy>Alvin？NG NG</cp:lastModifiedBy>
  <cp:revision>9</cp:revision>
  <dcterms:created xsi:type="dcterms:W3CDTF">2020-09-04T19:28:06Z</dcterms:created>
  <dcterms:modified xsi:type="dcterms:W3CDTF">2020-10-31T17:59:07Z</dcterms:modified>
</cp:coreProperties>
</file>